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8" r:id="rId2"/>
    <p:sldId id="276" r:id="rId3"/>
    <p:sldId id="273" r:id="rId4"/>
    <p:sldId id="268" r:id="rId5"/>
    <p:sldId id="274" r:id="rId6"/>
    <p:sldId id="279" r:id="rId7"/>
    <p:sldId id="280" r:id="rId8"/>
    <p:sldId id="260" r:id="rId9"/>
    <p:sldId id="261" r:id="rId10"/>
    <p:sldId id="262" r:id="rId11"/>
    <p:sldId id="258" r:id="rId12"/>
    <p:sldId id="259" r:id="rId13"/>
    <p:sldId id="263" r:id="rId14"/>
    <p:sldId id="270" r:id="rId15"/>
    <p:sldId id="281" r:id="rId16"/>
    <p:sldId id="283" r:id="rId17"/>
    <p:sldId id="271" r:id="rId18"/>
    <p:sldId id="272" r:id="rId19"/>
    <p:sldId id="284" r:id="rId20"/>
    <p:sldId id="285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577113-860A-5E48-833F-807381F8CB76}">
          <p14:sldIdLst>
            <p14:sldId id="278"/>
            <p14:sldId id="276"/>
            <p14:sldId id="273"/>
            <p14:sldId id="268"/>
            <p14:sldId id="274"/>
            <p14:sldId id="279"/>
            <p14:sldId id="280"/>
            <p14:sldId id="260"/>
            <p14:sldId id="261"/>
            <p14:sldId id="262"/>
            <p14:sldId id="258"/>
            <p14:sldId id="259"/>
            <p14:sldId id="263"/>
            <p14:sldId id="270"/>
            <p14:sldId id="281"/>
            <p14:sldId id="283"/>
            <p14:sldId id="271"/>
            <p14:sldId id="272"/>
            <p14:sldId id="284"/>
            <p14:sldId id="28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C4"/>
    <a:srgbClr val="F97D74"/>
    <a:srgbClr val="F9766D"/>
    <a:srgbClr val="00B0F6"/>
    <a:srgbClr val="00C07D"/>
    <a:srgbClr val="E76BF3"/>
    <a:srgbClr val="A3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7"/>
  </p:normalViewPr>
  <p:slideViewPr>
    <p:cSldViewPr snapToGrid="0" snapToObjects="1">
      <p:cViewPr>
        <p:scale>
          <a:sx n="106" d="100"/>
          <a:sy n="106" d="100"/>
        </p:scale>
        <p:origin x="25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C4CA9-03D1-894D-8129-38325FD1D3C4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17D72-1125-D847-8600-5BC8FE90F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28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Received samples from a </a:t>
            </a:r>
            <a:r>
              <a:rPr lang="en-US" dirty="0" err="1"/>
              <a:t>phd</a:t>
            </a:r>
            <a:r>
              <a:rPr lang="en-US" dirty="0"/>
              <a:t> student from Davis . Chris </a:t>
            </a:r>
            <a:r>
              <a:rPr lang="en-US" dirty="0" err="1"/>
              <a:t>Adlam</a:t>
            </a:r>
            <a:r>
              <a:rPr lang="en-US" dirty="0"/>
              <a:t> studying the effect of wildfires on biodiversity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24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16S is the biggest and most stable dataset I had, grouped as shown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Pits is more correlated with the bacterial community than it is with the Fire. Bacteria is related to fire, plants is related to bacteria. Wish I had more samples to see what is most 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4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a trend of variation decreasing after fire, increasing after a long period of time. Need more samples to actually look at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1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Looked at genera next. Saw a bit of grouping, not a lot. Need more samples to say anything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49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Chose </a:t>
            </a:r>
            <a:r>
              <a:rPr lang="en-US" dirty="0" err="1"/>
              <a:t>rhizopogon</a:t>
            </a:r>
            <a:r>
              <a:rPr lang="en-US" dirty="0"/>
              <a:t> because the literature I read said it was important for microbial communities after fire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87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Ceanothus is a nitrogen fixing shrub commonly found in oak communities. Has been shown to dominate post fire sites for decades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53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Genetix</a:t>
            </a:r>
            <a:r>
              <a:rPr lang="en-US" dirty="0"/>
              <a:t> Barcode which allows us to identify communities at higher taxonomic levels. Fire might influence all of these groups differently so its important to analyze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answer, no. Almost none of the primers show a significant change in species richness between the unburnt and the burnt. Only the fungal community of the stanza fire had an increase in species richness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5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Lose two samples from rarefaction. Its hard to tell if fire drives the increase or if the increase is just because it is a geographic unique group. I don’t enough samples to make a conclusion about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83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Summarized to Family: No real pattern, Not a lot of consistency between samples or groups.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7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to see a little grouping by fire. No distinct difference between fire and unburnt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2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16S has what looks like very stable community compositions. The unburnt looks very similar to all the burnt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86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baseline groups among my samples. Within each of these, there is a lot of variation along axis two for bacteria. Animate with box around unburnt and burnt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69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17D72-1125-D847-8600-5BC8FE90F6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1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8594-21D2-D441-A4EC-6166D9EAB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6A8D3-EAD8-774E-B520-4529BF208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018BD-5710-B14F-8694-473ADD57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E8237-44E3-1443-AF01-85DFC29B8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4B6FF-8618-104F-8F8D-A68E6FF8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7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39F9-F03B-F843-AEDA-387138D3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8902B-3C31-8947-86F0-11FA7725B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1B44A-83A9-FE4B-A62A-34CC9E73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1AF34-482E-174B-81BF-7F326E85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FEEDA-957E-704D-B9AD-4E0B4B24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7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9E8854-DD57-2F42-9945-C65C6D4BF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1BD03-3A0A-A74F-800F-7D0A22CE9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1F62A-7989-574A-B9AB-E5847D94D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1EDCB-5EC9-F241-8DF8-7C035511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03660-E1CA-F840-A195-0B6DB9A8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4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D44F1-0F50-8345-8CA0-115689816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CDA44-1943-3F45-9904-E86546FFB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3CEC3-07AF-9D47-9743-49335B06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5FD34-D1A7-E945-A874-6B73BA91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68A37-4D80-5D42-B3D0-B1628BAF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1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3304-816A-C84C-9112-0D85C27B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2A772-F29A-1947-9D6E-CA77464A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C4E74-B937-8441-9F18-066D9FB86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8EF75-AD40-BB47-8B33-1E3F752A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8FFF7-16F9-CB4B-B570-9D49BBAD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9C42-FCA2-3644-A1C8-71B34BE2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D7D19-F834-A242-A642-896402D66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EE47A-EE6C-924F-A0B1-39F884D94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AD6C6-B396-084A-B810-A4DCEF03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AF3BF-DC6E-C441-883E-C8B9B584E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E5556-ADCA-FE46-BF0A-9C54E517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6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DFE1-6DFC-0040-9CC1-35F7EE68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49807-32AD-4F43-80D2-373EB0AF0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5D1E3-CF09-B642-A0B8-6E0D75864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34F8A-7B05-1F4D-B736-32E9EC8544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F1723-B446-B04F-8EBF-1D3DFEEF0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AE430-F84B-0447-BECD-E3B6B5A91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67FDE-AC2D-674D-A14C-AFE9DEC0B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E6FED-FF4C-0C4F-B12A-A2963EB1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5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DCB2-9B8A-6F43-9939-1FC9E66C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FF9D28-C0C2-9E4B-A8B4-C27325DB1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BD622-CD88-7F47-AC6A-BF73AF0D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8B0DE-727E-AB49-9371-247ADB5A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6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44508A-BDEC-104A-9F40-07091354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BB491B-15A9-514F-A720-BD2F67EC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8C6EF-BED3-F742-8FAD-807B63C8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09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9E58-0F3F-3D45-B7A6-E1E8DF183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750A6-E227-D545-91F1-60BCB5A1B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C6C76-2E21-1642-AECB-FEC550A63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3C031-2FCF-F948-846A-651856938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672B4-CB01-6844-92F4-1E76ED3A1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96C93-FFDE-304D-A1FD-AC0E71CB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9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7C12-31D1-9A4B-A57E-CB1756E3D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3E23B-CEA5-144B-90CF-7C416D17C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62B66-38AE-7A41-8287-3BB3DA45C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F720C-EEF1-1E4A-8051-2A3508A5D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0820D-B75C-534C-AEB7-DBC5F70D2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66C1E-3DFB-C346-9021-8B768D5C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8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D6F94-3870-D249-9FBD-ABD0A5CC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02754-06F9-154B-B061-1673543FC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32063-F740-1946-9D72-8E6375E7BE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D4464-6C3A-8F41-A741-CFE78DF394FC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7C713-291A-0E4F-8336-759036574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E9B7-74DB-744B-AE74-C441CDE5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B811A-1D6A-A747-BEC5-A29DF0B79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57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articles/nrmicro.2017.87#df5" TargetMode="External"/><Relationship Id="rId2" Type="http://schemas.openxmlformats.org/officeDocument/2006/relationships/hyperlink" Target="http://www.nature.com/articles/s41598-017-06112-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28B8D-3176-794B-AD4C-3E06B1ABE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Metagenomic Analysis of eDNA Samples from the Klamath Mountains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3CD34-85A0-DD4E-A6B8-E8432E2B7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8491"/>
            <a:ext cx="9144000" cy="1655762"/>
          </a:xfrm>
        </p:spPr>
        <p:txBody>
          <a:bodyPr/>
          <a:lstStyle/>
          <a:p>
            <a:r>
              <a:rPr lang="en-US" dirty="0"/>
              <a:t>Eric </a:t>
            </a:r>
            <a:r>
              <a:rPr lang="en-US" dirty="0" err="1"/>
              <a:t>Beraut</a:t>
            </a:r>
            <a:endParaRPr lang="en-US" dirty="0"/>
          </a:p>
          <a:p>
            <a:r>
              <a:rPr lang="en-US" dirty="0"/>
              <a:t>3/8/19</a:t>
            </a:r>
          </a:p>
        </p:txBody>
      </p:sp>
    </p:spTree>
    <p:extLst>
      <p:ext uri="{BB962C8B-B14F-4D97-AF65-F5344CB8AC3E}">
        <p14:creationId xmlns:p14="http://schemas.microsoft.com/office/powerpoint/2010/main" val="207955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1A121-AA25-E74A-A97F-40EBFDA84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8878" y="2042160"/>
            <a:ext cx="1015312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08EE3-9401-AC48-937D-1223C9B359E9}"/>
              </a:ext>
            </a:extLst>
          </p:cNvPr>
          <p:cNvSpPr txBox="1"/>
          <p:nvPr/>
        </p:nvSpPr>
        <p:spPr>
          <a:xfrm>
            <a:off x="838200" y="4033163"/>
            <a:ext cx="135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16S</a:t>
            </a:r>
          </a:p>
        </p:txBody>
      </p:sp>
    </p:spTree>
    <p:extLst>
      <p:ext uri="{BB962C8B-B14F-4D97-AF65-F5344CB8AC3E}">
        <p14:creationId xmlns:p14="http://schemas.microsoft.com/office/powerpoint/2010/main" val="328901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D24A24-4523-1E47-9FB4-C552B44F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6842"/>
            <a:ext cx="3623733" cy="3623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19AD6E-DD49-ED46-834D-A20B6B5B7D20}"/>
              </a:ext>
            </a:extLst>
          </p:cNvPr>
          <p:cNvSpPr txBox="1"/>
          <p:nvPr/>
        </p:nvSpPr>
        <p:spPr>
          <a:xfrm>
            <a:off x="206327" y="1926753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A73FF-FBED-1C4B-B97A-6A6528DF8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33" y="2606842"/>
            <a:ext cx="3623734" cy="3623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4E2A4-CB3C-794E-ADBB-A0BDF1DB08AD}"/>
              </a:ext>
            </a:extLst>
          </p:cNvPr>
          <p:cNvSpPr txBox="1"/>
          <p:nvPr/>
        </p:nvSpPr>
        <p:spPr>
          <a:xfrm>
            <a:off x="3911469" y="1926753"/>
            <a:ext cx="2556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1897C6-F41A-4D46-A085-62C11A24B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466" y="2489200"/>
            <a:ext cx="3623733" cy="3623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2B1D18-9A4E-7A47-83D3-BEB066F254F7}"/>
              </a:ext>
            </a:extLst>
          </p:cNvPr>
          <p:cNvSpPr txBox="1"/>
          <p:nvPr/>
        </p:nvSpPr>
        <p:spPr>
          <a:xfrm>
            <a:off x="7667412" y="1926753"/>
            <a:ext cx="30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24BC58-950B-024C-BDC2-238C2424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249646"/>
            <a:ext cx="10565241" cy="1237957"/>
          </a:xfrm>
        </p:spPr>
        <p:txBody>
          <a:bodyPr>
            <a:normAutofit fontScale="90000"/>
          </a:bodyPr>
          <a:lstStyle/>
          <a:p>
            <a:r>
              <a:rPr lang="en-US" dirty="0"/>
              <a:t>Does Fire change community composition?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D9247-C5F4-A042-86D6-4D5F74F7F613}"/>
              </a:ext>
            </a:extLst>
          </p:cNvPr>
          <p:cNvSpPr txBox="1"/>
          <p:nvPr/>
        </p:nvSpPr>
        <p:spPr>
          <a:xfrm>
            <a:off x="386862" y="5029200"/>
            <a:ext cx="2325598" cy="715108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3E01C-5004-7942-8D29-A55DA7BE69F1}"/>
              </a:ext>
            </a:extLst>
          </p:cNvPr>
          <p:cNvSpPr txBox="1"/>
          <p:nvPr/>
        </p:nvSpPr>
        <p:spPr>
          <a:xfrm>
            <a:off x="4027137" y="2735235"/>
            <a:ext cx="2174371" cy="1395197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FE966-DF71-BF41-85EE-B839F9E633BD}"/>
              </a:ext>
            </a:extLst>
          </p:cNvPr>
          <p:cNvSpPr txBox="1"/>
          <p:nvPr/>
        </p:nvSpPr>
        <p:spPr>
          <a:xfrm>
            <a:off x="7667412" y="2606842"/>
            <a:ext cx="2157829" cy="1709705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29CF3B-9A31-3C4D-8A49-8FAA488BDD2D}"/>
              </a:ext>
            </a:extLst>
          </p:cNvPr>
          <p:cNvSpPr txBox="1"/>
          <p:nvPr/>
        </p:nvSpPr>
        <p:spPr>
          <a:xfrm>
            <a:off x="10082366" y="1119260"/>
            <a:ext cx="902157" cy="89782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7EFC9-552B-6343-8D38-C38D3531BF97}"/>
              </a:ext>
            </a:extLst>
          </p:cNvPr>
          <p:cNvSpPr txBox="1"/>
          <p:nvPr/>
        </p:nvSpPr>
        <p:spPr>
          <a:xfrm>
            <a:off x="386861" y="2750717"/>
            <a:ext cx="2282732" cy="2606730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D9E29A-1079-344D-AFAE-489B32C42661}"/>
              </a:ext>
            </a:extLst>
          </p:cNvPr>
          <p:cNvSpPr txBox="1"/>
          <p:nvPr/>
        </p:nvSpPr>
        <p:spPr>
          <a:xfrm>
            <a:off x="4043678" y="3686908"/>
            <a:ext cx="2272396" cy="2057400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3C07C8-81D3-9F4D-9AE0-5F36218B462D}"/>
              </a:ext>
            </a:extLst>
          </p:cNvPr>
          <p:cNvSpPr txBox="1"/>
          <p:nvPr/>
        </p:nvSpPr>
        <p:spPr>
          <a:xfrm>
            <a:off x="7650871" y="2735235"/>
            <a:ext cx="2288936" cy="2915583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1C537-A3A8-BA4D-AAA6-B211270DA30A}"/>
              </a:ext>
            </a:extLst>
          </p:cNvPr>
          <p:cNvSpPr txBox="1"/>
          <p:nvPr/>
        </p:nvSpPr>
        <p:spPr>
          <a:xfrm>
            <a:off x="10082366" y="1398920"/>
            <a:ext cx="902157" cy="88683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0060E-8184-7944-9938-BFCFA7D1C2ED}"/>
              </a:ext>
            </a:extLst>
          </p:cNvPr>
          <p:cNvSpPr txBox="1"/>
          <p:nvPr/>
        </p:nvSpPr>
        <p:spPr>
          <a:xfrm>
            <a:off x="8746326" y="936805"/>
            <a:ext cx="15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unburnt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33C31-4119-2848-9332-F60BDF61EFEF}"/>
              </a:ext>
            </a:extLst>
          </p:cNvPr>
          <p:cNvSpPr txBox="1"/>
          <p:nvPr/>
        </p:nvSpPr>
        <p:spPr>
          <a:xfrm>
            <a:off x="8746325" y="1258595"/>
            <a:ext cx="15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burnt</a:t>
            </a:r>
          </a:p>
        </p:txBody>
      </p:sp>
    </p:spTree>
    <p:extLst>
      <p:ext uri="{BB962C8B-B14F-4D97-AF65-F5344CB8AC3E}">
        <p14:creationId xmlns:p14="http://schemas.microsoft.com/office/powerpoint/2010/main" val="184456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77D5CE-EE24-044C-B33A-499C4AD47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6" y="2131070"/>
            <a:ext cx="4216400" cy="421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4F486-4304-3846-90F7-36DC59473748}"/>
              </a:ext>
            </a:extLst>
          </p:cNvPr>
          <p:cNvSpPr txBox="1"/>
          <p:nvPr/>
        </p:nvSpPr>
        <p:spPr>
          <a:xfrm>
            <a:off x="820742" y="148760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4FE06-F818-2342-B8C4-B79CC71F1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609" y="2131070"/>
            <a:ext cx="4216400" cy="421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5A3D5E-CE03-9B4E-80C2-88288D4C6567}"/>
              </a:ext>
            </a:extLst>
          </p:cNvPr>
          <p:cNvSpPr txBox="1"/>
          <p:nvPr/>
        </p:nvSpPr>
        <p:spPr>
          <a:xfrm>
            <a:off x="5443542" y="1536802"/>
            <a:ext cx="367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D27D8-338F-D441-B18A-BB10282FC595}"/>
              </a:ext>
            </a:extLst>
          </p:cNvPr>
          <p:cNvSpPr txBox="1"/>
          <p:nvPr/>
        </p:nvSpPr>
        <p:spPr>
          <a:xfrm>
            <a:off x="975747" y="2294895"/>
            <a:ext cx="2250831" cy="3532852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DED95-B038-9D44-88C7-93D78396360E}"/>
              </a:ext>
            </a:extLst>
          </p:cNvPr>
          <p:cNvSpPr txBox="1"/>
          <p:nvPr/>
        </p:nvSpPr>
        <p:spPr>
          <a:xfrm>
            <a:off x="5653255" y="3107993"/>
            <a:ext cx="2696308" cy="2262554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40C26-8E1E-0B45-ADA5-864F53C4FC1F}"/>
              </a:ext>
            </a:extLst>
          </p:cNvPr>
          <p:cNvSpPr txBox="1"/>
          <p:nvPr/>
        </p:nvSpPr>
        <p:spPr>
          <a:xfrm>
            <a:off x="2853524" y="2791470"/>
            <a:ext cx="759916" cy="2825262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0CAD7-4C61-6E44-AC08-4B7AC241A889}"/>
              </a:ext>
            </a:extLst>
          </p:cNvPr>
          <p:cNvSpPr txBox="1"/>
          <p:nvPr/>
        </p:nvSpPr>
        <p:spPr>
          <a:xfrm>
            <a:off x="5653255" y="2294895"/>
            <a:ext cx="2414955" cy="3532852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A72681-0F16-DD40-B770-4FCCAAC9A707}"/>
              </a:ext>
            </a:extLst>
          </p:cNvPr>
          <p:cNvSpPr txBox="1"/>
          <p:nvPr/>
        </p:nvSpPr>
        <p:spPr>
          <a:xfrm>
            <a:off x="10082366" y="1119260"/>
            <a:ext cx="902157" cy="89782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477DD-E5A5-FE47-91CF-2158E0767B01}"/>
              </a:ext>
            </a:extLst>
          </p:cNvPr>
          <p:cNvSpPr txBox="1"/>
          <p:nvPr/>
        </p:nvSpPr>
        <p:spPr>
          <a:xfrm>
            <a:off x="10082366" y="1398920"/>
            <a:ext cx="902157" cy="88683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127A3E-8F45-504F-A58D-B318B1D0AF85}"/>
              </a:ext>
            </a:extLst>
          </p:cNvPr>
          <p:cNvSpPr txBox="1"/>
          <p:nvPr/>
        </p:nvSpPr>
        <p:spPr>
          <a:xfrm>
            <a:off x="8746326" y="936805"/>
            <a:ext cx="15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unburnt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15A1BB-A75A-5B42-B031-A7844183597C}"/>
              </a:ext>
            </a:extLst>
          </p:cNvPr>
          <p:cNvSpPr txBox="1"/>
          <p:nvPr/>
        </p:nvSpPr>
        <p:spPr>
          <a:xfrm>
            <a:off x="8746325" y="1258595"/>
            <a:ext cx="15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burnt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6F490ED-FB3E-8D47-B0E9-91541C2D5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249646"/>
            <a:ext cx="10565241" cy="1237957"/>
          </a:xfrm>
        </p:spPr>
        <p:txBody>
          <a:bodyPr>
            <a:normAutofit fontScale="90000"/>
          </a:bodyPr>
          <a:lstStyle/>
          <a:p>
            <a:r>
              <a:rPr lang="en-US" dirty="0"/>
              <a:t>Does Fire change community composition?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48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7D0D1F-02D9-2B47-9C43-BF80E8868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782288"/>
            <a:ext cx="5075712" cy="5075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ED6F7-CABA-6449-B4F9-2FC231103588}"/>
              </a:ext>
            </a:extLst>
          </p:cNvPr>
          <p:cNvSpPr txBox="1"/>
          <p:nvPr/>
        </p:nvSpPr>
        <p:spPr>
          <a:xfrm>
            <a:off x="1320226" y="1412956"/>
            <a:ext cx="231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51CB3-F404-4942-8540-27CB7C07091A}"/>
              </a:ext>
            </a:extLst>
          </p:cNvPr>
          <p:cNvSpPr txBox="1"/>
          <p:nvPr/>
        </p:nvSpPr>
        <p:spPr>
          <a:xfrm>
            <a:off x="838201" y="463137"/>
            <a:ext cx="8134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Bacterial</a:t>
            </a:r>
            <a:r>
              <a:rPr lang="en-US" sz="4000" dirty="0"/>
              <a:t> </a:t>
            </a:r>
            <a:r>
              <a:rPr lang="en-US" sz="4000" dirty="0">
                <a:latin typeface="+mj-lt"/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1400320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07D010-07B2-9A4C-BEAC-6BE18898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70" y="1897964"/>
            <a:ext cx="4447309" cy="4447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4A70A6-5D7D-884B-B94F-8A442158B613}"/>
              </a:ext>
            </a:extLst>
          </p:cNvPr>
          <p:cNvSpPr txBox="1"/>
          <p:nvPr/>
        </p:nvSpPr>
        <p:spPr>
          <a:xfrm>
            <a:off x="1199408" y="1246910"/>
            <a:ext cx="2719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PITS: Colored by Fire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60174F-CE37-394A-9DFE-6A9765488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45" y="1897964"/>
            <a:ext cx="4447309" cy="4447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8FDB30-E1B3-5843-878A-DC0AF1376EB6}"/>
              </a:ext>
            </a:extLst>
          </p:cNvPr>
          <p:cNvSpPr txBox="1"/>
          <p:nvPr/>
        </p:nvSpPr>
        <p:spPr>
          <a:xfrm>
            <a:off x="6261263" y="1246910"/>
            <a:ext cx="3855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PITS: Colored by Bacterial Groups</a:t>
            </a:r>
          </a:p>
        </p:txBody>
      </p:sp>
    </p:spTree>
    <p:extLst>
      <p:ext uri="{BB962C8B-B14F-4D97-AF65-F5344CB8AC3E}">
        <p14:creationId xmlns:p14="http://schemas.microsoft.com/office/powerpoint/2010/main" val="3137211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9E9F-168E-5D4D-AC3B-2197A008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Are there specific taxonomic groups affected by fire?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97AA0-635B-FD4A-900B-56DECB6E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" y="1721920"/>
            <a:ext cx="4955517" cy="49555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9947C-E455-D947-B869-78726359E7EF}"/>
              </a:ext>
            </a:extLst>
          </p:cNvPr>
          <p:cNvSpPr/>
          <p:nvPr/>
        </p:nvSpPr>
        <p:spPr>
          <a:xfrm>
            <a:off x="6096000" y="2274838"/>
            <a:ext cx="51434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Acidobacteriaceae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in the rhizosphere microbiome of oak trees (González et 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Responsive to fire (Cutler et 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FA1C0-D7AD-5746-BF4B-3626212C97E7}"/>
              </a:ext>
            </a:extLst>
          </p:cNvPr>
          <p:cNvSpPr txBox="1"/>
          <p:nvPr/>
        </p:nvSpPr>
        <p:spPr>
          <a:xfrm>
            <a:off x="6096000" y="2090172"/>
            <a:ext cx="114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21750-94AF-C14D-AD68-210864935157}"/>
              </a:ext>
            </a:extLst>
          </p:cNvPr>
          <p:cNvSpPr txBox="1"/>
          <p:nvPr/>
        </p:nvSpPr>
        <p:spPr>
          <a:xfrm>
            <a:off x="684808" y="3289465"/>
            <a:ext cx="2960917" cy="2755075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951E2-AFE4-FE40-9805-DB26B9089858}"/>
              </a:ext>
            </a:extLst>
          </p:cNvPr>
          <p:cNvSpPr txBox="1"/>
          <p:nvPr/>
        </p:nvSpPr>
        <p:spPr>
          <a:xfrm>
            <a:off x="684808" y="1832276"/>
            <a:ext cx="3293654" cy="3532852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17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27E8EDD-8B6C-3346-9750-D044D21AD8AB}"/>
              </a:ext>
            </a:extLst>
          </p:cNvPr>
          <p:cNvSpPr txBox="1">
            <a:spLocks/>
          </p:cNvSpPr>
          <p:nvPr/>
        </p:nvSpPr>
        <p:spPr>
          <a:xfrm>
            <a:off x="838200" y="347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there specific taxonomic groups affected by fire?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37B31-7005-DE4F-8FF2-ADC17165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71" y="1508166"/>
            <a:ext cx="5152952" cy="5152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655D13-1812-FC4B-961E-D9140BFFF731}"/>
              </a:ext>
            </a:extLst>
          </p:cNvPr>
          <p:cNvSpPr txBox="1"/>
          <p:nvPr/>
        </p:nvSpPr>
        <p:spPr>
          <a:xfrm>
            <a:off x="7834796" y="3163876"/>
            <a:ext cx="890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(years)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9DAF5E-3BDA-514D-AB6D-ABBD42C0AE64}"/>
              </a:ext>
            </a:extLst>
          </p:cNvPr>
          <p:cNvSpPr txBox="1"/>
          <p:nvPr/>
        </p:nvSpPr>
        <p:spPr>
          <a:xfrm>
            <a:off x="6776074" y="1674420"/>
            <a:ext cx="629392" cy="3278897"/>
          </a:xfrm>
          <a:prstGeom prst="rect">
            <a:avLst/>
          </a:prstGeom>
          <a:noFill/>
          <a:ln w="25400">
            <a:solidFill>
              <a:srgbClr val="A3A5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7735ED-C404-D64E-B7DB-DEBBAA0D1630}"/>
              </a:ext>
            </a:extLst>
          </p:cNvPr>
          <p:cNvSpPr txBox="1"/>
          <p:nvPr/>
        </p:nvSpPr>
        <p:spPr>
          <a:xfrm rot="3616258">
            <a:off x="5136742" y="720947"/>
            <a:ext cx="522514" cy="402336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22B69-BCA7-BA4E-A36D-ABD14348E6A8}"/>
              </a:ext>
            </a:extLst>
          </p:cNvPr>
          <p:cNvSpPr txBox="1"/>
          <p:nvPr/>
        </p:nvSpPr>
        <p:spPr>
          <a:xfrm rot="19377297">
            <a:off x="4366505" y="2720103"/>
            <a:ext cx="1893375" cy="3749039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8608A-160A-2E45-8D60-050E1A48F26B}"/>
              </a:ext>
            </a:extLst>
          </p:cNvPr>
          <p:cNvSpPr txBox="1"/>
          <p:nvPr/>
        </p:nvSpPr>
        <p:spPr>
          <a:xfrm rot="19569280">
            <a:off x="4224228" y="3650526"/>
            <a:ext cx="253602" cy="1609354"/>
          </a:xfrm>
          <a:prstGeom prst="rect">
            <a:avLst/>
          </a:prstGeom>
          <a:noFill/>
          <a:ln w="25400">
            <a:solidFill>
              <a:srgbClr val="00C07D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DEAE2-17F9-FF4E-9B50-BBF2CB4A5482}"/>
              </a:ext>
            </a:extLst>
          </p:cNvPr>
          <p:cNvSpPr txBox="1"/>
          <p:nvPr/>
        </p:nvSpPr>
        <p:spPr>
          <a:xfrm rot="2883428">
            <a:off x="3905638" y="2939535"/>
            <a:ext cx="311315" cy="822960"/>
          </a:xfrm>
          <a:prstGeom prst="rect">
            <a:avLst/>
          </a:prstGeom>
          <a:noFill/>
          <a:ln w="25400">
            <a:solidFill>
              <a:srgbClr val="00B0F6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8AB955-DD84-0241-9D9D-0C73A1115FE2}"/>
              </a:ext>
            </a:extLst>
          </p:cNvPr>
          <p:cNvSpPr/>
          <p:nvPr/>
        </p:nvSpPr>
        <p:spPr>
          <a:xfrm>
            <a:off x="1362441" y="2049226"/>
            <a:ext cx="1915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Acidobacteriaceae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826B45-54BD-A245-AA5E-C02A3F4F0DC3}"/>
              </a:ext>
            </a:extLst>
          </p:cNvPr>
          <p:cNvSpPr txBox="1"/>
          <p:nvPr/>
        </p:nvSpPr>
        <p:spPr>
          <a:xfrm>
            <a:off x="1362441" y="1508166"/>
            <a:ext cx="114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16S</a:t>
            </a:r>
          </a:p>
        </p:txBody>
      </p:sp>
    </p:spTree>
    <p:extLst>
      <p:ext uri="{BB962C8B-B14F-4D97-AF65-F5344CB8AC3E}">
        <p14:creationId xmlns:p14="http://schemas.microsoft.com/office/powerpoint/2010/main" val="155425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025D9-E919-0A49-9B87-D3FA6A1BB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079" y="2629471"/>
            <a:ext cx="3592512" cy="35925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106E92-BB92-9944-A212-A15BA3A7E43A}"/>
              </a:ext>
            </a:extLst>
          </p:cNvPr>
          <p:cNvSpPr txBox="1"/>
          <p:nvPr/>
        </p:nvSpPr>
        <p:spPr>
          <a:xfrm>
            <a:off x="539206" y="1966689"/>
            <a:ext cx="356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16S: Arthrobacter Presence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B35E44-1358-3349-BC0C-655DC4872466}"/>
              </a:ext>
            </a:extLst>
          </p:cNvPr>
          <p:cNvSpPr txBox="1">
            <a:spLocks/>
          </p:cNvSpPr>
          <p:nvPr/>
        </p:nvSpPr>
        <p:spPr>
          <a:xfrm>
            <a:off x="838200" y="347677"/>
            <a:ext cx="10515600" cy="963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there specific taxonomic groups affected by fire?</a:t>
            </a:r>
            <a:br>
              <a:rPr lang="en-US" dirty="0"/>
            </a:b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26AFF6-97D5-E34F-9859-20A24F01A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744" y="2671142"/>
            <a:ext cx="3592512" cy="35925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85D5F6-471D-AD49-BFC8-06F8C7BEE3E0}"/>
              </a:ext>
            </a:extLst>
          </p:cNvPr>
          <p:cNvSpPr txBox="1"/>
          <p:nvPr/>
        </p:nvSpPr>
        <p:spPr>
          <a:xfrm>
            <a:off x="4592053" y="1966689"/>
            <a:ext cx="300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FITS: </a:t>
            </a:r>
            <a:r>
              <a:rPr lang="en-US" dirty="0" err="1"/>
              <a:t>Cadophora</a:t>
            </a:r>
            <a:r>
              <a:rPr lang="en-US" dirty="0"/>
              <a:t> Presence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E2E582-1934-774B-8F68-5FD0781EB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409" y="2671142"/>
            <a:ext cx="3592512" cy="35925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4CB078-EA73-6742-8D91-8CCC56660D79}"/>
              </a:ext>
            </a:extLst>
          </p:cNvPr>
          <p:cNvSpPr txBox="1"/>
          <p:nvPr/>
        </p:nvSpPr>
        <p:spPr>
          <a:xfrm>
            <a:off x="8345906" y="1966689"/>
            <a:ext cx="300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FITS: </a:t>
            </a:r>
            <a:r>
              <a:rPr lang="en-US" dirty="0" err="1"/>
              <a:t>Rhizopogon</a:t>
            </a:r>
            <a:r>
              <a:rPr lang="en-US" dirty="0"/>
              <a:t> Presence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19583C-44CF-BA41-8EF2-5B838FE33B9E}"/>
              </a:ext>
            </a:extLst>
          </p:cNvPr>
          <p:cNvSpPr txBox="1"/>
          <p:nvPr/>
        </p:nvSpPr>
        <p:spPr>
          <a:xfrm>
            <a:off x="1227221" y="1058779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 </a:t>
            </a:r>
          </a:p>
          <a:p>
            <a:r>
              <a:rPr lang="en-US" dirty="0"/>
              <a:t>Not Present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0ADF8B-1C7F-D241-B2C4-9F89BAFC6096}"/>
              </a:ext>
            </a:extLst>
          </p:cNvPr>
          <p:cNvSpPr/>
          <p:nvPr/>
        </p:nvSpPr>
        <p:spPr>
          <a:xfrm>
            <a:off x="1022683" y="1167063"/>
            <a:ext cx="182880" cy="182880"/>
          </a:xfrm>
          <a:prstGeom prst="ellipse">
            <a:avLst/>
          </a:prstGeom>
          <a:solidFill>
            <a:srgbClr val="F97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43FE35C-8D29-1343-813A-BBD722D74F12}"/>
              </a:ext>
            </a:extLst>
          </p:cNvPr>
          <p:cNvSpPr/>
          <p:nvPr/>
        </p:nvSpPr>
        <p:spPr>
          <a:xfrm>
            <a:off x="1022683" y="1436935"/>
            <a:ext cx="182880" cy="182880"/>
          </a:xfrm>
          <a:prstGeom prst="ellipse">
            <a:avLst/>
          </a:prstGeom>
          <a:solidFill>
            <a:srgbClr val="00C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D1845A-C077-344F-AB6E-70C4734EBD1C}"/>
              </a:ext>
            </a:extLst>
          </p:cNvPr>
          <p:cNvSpPr txBox="1"/>
          <p:nvPr/>
        </p:nvSpPr>
        <p:spPr>
          <a:xfrm>
            <a:off x="698136" y="4975829"/>
            <a:ext cx="2670705" cy="823392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725CF6-099B-ED4D-9964-DFFC4E5D7D84}"/>
              </a:ext>
            </a:extLst>
          </p:cNvPr>
          <p:cNvSpPr txBox="1"/>
          <p:nvPr/>
        </p:nvSpPr>
        <p:spPr>
          <a:xfrm>
            <a:off x="698136" y="2697346"/>
            <a:ext cx="2621478" cy="3001450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3D30B4-57ED-D347-ADE5-25BA20611F81}"/>
              </a:ext>
            </a:extLst>
          </p:cNvPr>
          <p:cNvSpPr txBox="1"/>
          <p:nvPr/>
        </p:nvSpPr>
        <p:spPr>
          <a:xfrm>
            <a:off x="10082366" y="1119260"/>
            <a:ext cx="902157" cy="89782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2F9DC3-B554-064B-9F35-E9484749169C}"/>
              </a:ext>
            </a:extLst>
          </p:cNvPr>
          <p:cNvSpPr txBox="1"/>
          <p:nvPr/>
        </p:nvSpPr>
        <p:spPr>
          <a:xfrm>
            <a:off x="10082366" y="1398920"/>
            <a:ext cx="902157" cy="88683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A6D4E7-F2B0-7745-9977-B1E76C939AC9}"/>
              </a:ext>
            </a:extLst>
          </p:cNvPr>
          <p:cNvSpPr txBox="1"/>
          <p:nvPr/>
        </p:nvSpPr>
        <p:spPr>
          <a:xfrm>
            <a:off x="8746326" y="936805"/>
            <a:ext cx="15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unburnt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39AC1B-6F89-3E42-B272-0501CFDF14DB}"/>
              </a:ext>
            </a:extLst>
          </p:cNvPr>
          <p:cNvSpPr txBox="1"/>
          <p:nvPr/>
        </p:nvSpPr>
        <p:spPr>
          <a:xfrm>
            <a:off x="8746325" y="1258595"/>
            <a:ext cx="15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burnt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743CF5-43BD-FF4B-8138-99C193D51868}"/>
              </a:ext>
            </a:extLst>
          </p:cNvPr>
          <p:cNvSpPr txBox="1"/>
          <p:nvPr/>
        </p:nvSpPr>
        <p:spPr>
          <a:xfrm>
            <a:off x="4692316" y="2697346"/>
            <a:ext cx="2129588" cy="3200400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69271F-C8A7-8448-B55E-377AC7CC9937}"/>
              </a:ext>
            </a:extLst>
          </p:cNvPr>
          <p:cNvSpPr txBox="1"/>
          <p:nvPr/>
        </p:nvSpPr>
        <p:spPr>
          <a:xfrm>
            <a:off x="6555264" y="3082168"/>
            <a:ext cx="678155" cy="2650060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59102B-C4C3-0E4B-A830-E909D66DC714}"/>
              </a:ext>
            </a:extLst>
          </p:cNvPr>
          <p:cNvSpPr txBox="1"/>
          <p:nvPr/>
        </p:nvSpPr>
        <p:spPr>
          <a:xfrm>
            <a:off x="8586537" y="2697346"/>
            <a:ext cx="2129588" cy="3200400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90271B-4DFC-B249-ADF9-7E257C1C9F16}"/>
              </a:ext>
            </a:extLst>
          </p:cNvPr>
          <p:cNvSpPr txBox="1"/>
          <p:nvPr/>
        </p:nvSpPr>
        <p:spPr>
          <a:xfrm>
            <a:off x="10449485" y="3082168"/>
            <a:ext cx="678155" cy="2650060"/>
          </a:xfrm>
          <a:prstGeom prst="rect">
            <a:avLst/>
          </a:prstGeom>
          <a:noFill/>
          <a:ln w="25400">
            <a:solidFill>
              <a:srgbClr val="E76BF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14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4588-4F9F-3149-9217-8CAC7FC1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taxa relevant in our network?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D5C365-B769-0A42-87E2-E2F07206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31" y="1690688"/>
            <a:ext cx="7443537" cy="44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1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C47141-907A-644A-895E-B7AA088ED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4573" y="1669214"/>
            <a:ext cx="7282853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61D9D3-DC84-8446-984B-3728C08D1DC2}"/>
              </a:ext>
            </a:extLst>
          </p:cNvPr>
          <p:cNvSpPr txBox="1">
            <a:spLocks/>
          </p:cNvSpPr>
          <p:nvPr/>
        </p:nvSpPr>
        <p:spPr>
          <a:xfrm>
            <a:off x="838200" y="3436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these taxa relevant in our network?</a:t>
            </a:r>
          </a:p>
        </p:txBody>
      </p:sp>
    </p:spTree>
    <p:extLst>
      <p:ext uri="{BB962C8B-B14F-4D97-AF65-F5344CB8AC3E}">
        <p14:creationId xmlns:p14="http://schemas.microsoft.com/office/powerpoint/2010/main" val="92131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552D-2805-CC4B-AEDD-B42F32D1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E7014-3233-544F-816F-8CC82568E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18 Samples</a:t>
            </a:r>
          </a:p>
          <a:p>
            <a:pPr lvl="1"/>
            <a:r>
              <a:rPr lang="en-US" sz="2600" dirty="0"/>
              <a:t>Fires</a:t>
            </a:r>
          </a:p>
          <a:p>
            <a:pPr lvl="2"/>
            <a:r>
              <a:rPr lang="en-US" sz="2600" dirty="0"/>
              <a:t>Butler: 2  (2013)</a:t>
            </a:r>
          </a:p>
          <a:p>
            <a:pPr lvl="2"/>
            <a:r>
              <a:rPr lang="en-US" sz="2600" dirty="0"/>
              <a:t>Happy Camp: 4  (2014)</a:t>
            </a:r>
          </a:p>
          <a:p>
            <a:pPr lvl="2"/>
            <a:r>
              <a:rPr lang="en-US" sz="2600" dirty="0"/>
              <a:t>Merrill: 2  (2008)</a:t>
            </a:r>
          </a:p>
          <a:p>
            <a:pPr lvl="2"/>
            <a:r>
              <a:rPr lang="en-US" sz="2600" dirty="0"/>
              <a:t>Stanza : 4  (2002)</a:t>
            </a:r>
          </a:p>
          <a:p>
            <a:pPr lvl="1"/>
            <a:r>
              <a:rPr lang="en-US" sz="2600" dirty="0"/>
              <a:t>Unburnt: 6</a:t>
            </a:r>
          </a:p>
          <a:p>
            <a:pPr marL="914400" lvl="2" indent="0">
              <a:buNone/>
            </a:pPr>
            <a:r>
              <a:rPr lang="en-US" sz="2600" dirty="0"/>
              <a:t>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CE4463-1828-2F49-BF61-0F9FB76D1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568" y="365125"/>
            <a:ext cx="5944232" cy="6306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00C8F4-8A97-5445-8B3C-1ECA8772A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850" y="450056"/>
            <a:ext cx="11303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27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D73EF-DB48-4543-9896-B62188FCE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835"/>
            <a:ext cx="7252230" cy="4351338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35DCD42-DD36-B34B-BB69-103B9F9808E6}"/>
              </a:ext>
            </a:extLst>
          </p:cNvPr>
          <p:cNvSpPr txBox="1">
            <a:spLocks/>
          </p:cNvSpPr>
          <p:nvPr/>
        </p:nvSpPr>
        <p:spPr>
          <a:xfrm>
            <a:off x="838200" y="421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Are these taxa relevant in our network?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5D5E9-C867-4548-AF17-A83E3AF19251}"/>
              </a:ext>
            </a:extLst>
          </p:cNvPr>
          <p:cNvSpPr txBox="1"/>
          <p:nvPr/>
        </p:nvSpPr>
        <p:spPr>
          <a:xfrm>
            <a:off x="7411452" y="2406315"/>
            <a:ext cx="4138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Ceanothus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Shown to dominate post fire mixed evergreen sites for decades (Davis et al.)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lives with and around oak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71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CDDA-2EDC-294E-87AA-7812BA55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10CFB-F6F1-3042-8F29-D595E943A0F0}"/>
              </a:ext>
            </a:extLst>
          </p:cNvPr>
          <p:cNvSpPr txBox="1"/>
          <p:nvPr/>
        </p:nvSpPr>
        <p:spPr>
          <a:xfrm>
            <a:off x="838200" y="1027906"/>
            <a:ext cx="928650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Cutler, Nick A., et al. “Long-Term Recovery of Microbial Communities in the Boreal </a:t>
            </a:r>
            <a:r>
              <a:rPr lang="en-US" dirty="0" err="1"/>
              <a:t>Bryosphere</a:t>
            </a:r>
            <a:r>
              <a:rPr lang="en-US" dirty="0"/>
              <a:t> 	Following Fire Disturbance.” </a:t>
            </a:r>
            <a:r>
              <a:rPr lang="en-US" i="1" dirty="0" err="1"/>
              <a:t>SpringerLink</a:t>
            </a:r>
            <a:r>
              <a:rPr lang="en-US" dirty="0"/>
              <a:t>, Springer US, 18 Aug. 2016, 	</a:t>
            </a:r>
            <a:r>
              <a:rPr lang="en-US" dirty="0" err="1"/>
              <a:t>link.springer.com</a:t>
            </a:r>
            <a:r>
              <a:rPr lang="en-US" dirty="0"/>
              <a:t>/article/10.1007/s00248-016-0832-7.</a:t>
            </a:r>
          </a:p>
          <a:p>
            <a:endParaRPr lang="en-US" dirty="0"/>
          </a:p>
          <a:p>
            <a:r>
              <a:rPr lang="en-US" dirty="0"/>
              <a:t>Davis, Frank W. “Pre-Impact Forest Composition and Ongoing Tree Mortality Associated with 	Sudden Oak Death in the Big Sur Region; California.” </a:t>
            </a:r>
            <a:r>
              <a:rPr lang="en-US" i="1" dirty="0"/>
              <a:t>Forest Ecology and Management</a:t>
            </a:r>
            <a:r>
              <a:rPr lang="en-US" dirty="0"/>
              <a:t>, 	Elsevier, 15 Apr. 2010, 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/S0378112710001532.</a:t>
            </a:r>
          </a:p>
          <a:p>
            <a:endParaRPr lang="en-US" dirty="0"/>
          </a:p>
          <a:p>
            <a:r>
              <a:rPr lang="en-US" dirty="0"/>
              <a:t>Fernández-González, Antonio J., et al. “The Rhizosphere Microbiome of Burned Holm-Oak: 	Potential Role of the Genus Arthrobacter in the Recovery of Burned Soils.” </a:t>
            </a:r>
            <a:r>
              <a:rPr lang="en-US" i="1" dirty="0"/>
              <a:t>Nature News</a:t>
            </a:r>
            <a:r>
              <a:rPr lang="en-US" dirty="0"/>
              <a:t>, 	Nature Publishing Group, 20 July 2017, </a:t>
            </a:r>
            <a:r>
              <a:rPr lang="en-US" dirty="0">
                <a:hlinkClick r:id="rId2"/>
              </a:rPr>
              <a:t>www.nature.com/articles/s41598-017-06112-3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Fierer</a:t>
            </a:r>
            <a:r>
              <a:rPr lang="en-US" dirty="0"/>
              <a:t>, Noah. “Embracing the Unknown: Disentangling the Complexities of the Soil Microbiome.” 	</a:t>
            </a:r>
            <a:r>
              <a:rPr lang="en-US" i="1" dirty="0"/>
              <a:t>Nature News</a:t>
            </a:r>
            <a:r>
              <a:rPr lang="en-US" dirty="0"/>
              <a:t>, Nature Publishing Group, 21 Aug. 2017, 	</a:t>
            </a:r>
            <a:r>
              <a:rPr lang="en-US" dirty="0">
                <a:hlinkClick r:id="rId3"/>
              </a:rPr>
              <a:t>www.nature.com/articles/nrmicro.2017.87#df5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Glassman, Sydney I, et al. “Ectomycorrhizal Fungal Spore Bank Recovery after a Severe Forest Fire: 	Some like It Hot.” </a:t>
            </a:r>
            <a:r>
              <a:rPr lang="en-US" i="1" dirty="0"/>
              <a:t>Nature News</a:t>
            </a:r>
            <a:r>
              <a:rPr lang="en-US" dirty="0"/>
              <a:t>, Nature Publishing Group, 16 Oct. 2015, 	</a:t>
            </a:r>
            <a:r>
              <a:rPr lang="en-US" dirty="0" err="1"/>
              <a:t>www.nature.com</a:t>
            </a:r>
            <a:r>
              <a:rPr lang="en-US" dirty="0"/>
              <a:t>/articles/ismej2015182#s1.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8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05D8-265B-5341-A869-FE175EE5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F0080-481D-874E-8AF9-A70D9730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Fire increase species richness?</a:t>
            </a:r>
          </a:p>
          <a:p>
            <a:r>
              <a:rPr lang="en-US" dirty="0"/>
              <a:t>Does Fire change community composition?</a:t>
            </a:r>
          </a:p>
          <a:p>
            <a:pPr lvl="1"/>
            <a:r>
              <a:rPr lang="en-US" dirty="0"/>
              <a:t>Which kinds of organismal communities are driven to change by fire?</a:t>
            </a:r>
          </a:p>
          <a:p>
            <a:r>
              <a:rPr lang="en-US" dirty="0"/>
              <a:t>Are there specific taxonomic groups affected by fire?</a:t>
            </a:r>
          </a:p>
          <a:p>
            <a:pPr lvl="1"/>
            <a:r>
              <a:rPr lang="en-US" dirty="0"/>
              <a:t>Are these taxa relevant in our network?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4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8E69-F513-9044-A6BB-C97339FF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Lab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761B-EABC-884F-A3BC-533D46359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DNA extraction from soil samples</a:t>
            </a:r>
          </a:p>
          <a:p>
            <a:pPr marL="0" indent="0">
              <a:buNone/>
            </a:pPr>
            <a:r>
              <a:rPr lang="en-US" dirty="0"/>
              <a:t>2. Run three PCR reactions for each of five primers</a:t>
            </a:r>
          </a:p>
          <a:p>
            <a:pPr marL="0" indent="0">
              <a:buNone/>
            </a:pPr>
            <a:r>
              <a:rPr lang="en-US" dirty="0"/>
              <a:t>3. Pool PCR’s and purify using magnetic beads</a:t>
            </a:r>
          </a:p>
          <a:p>
            <a:pPr marL="0" indent="0">
              <a:buNone/>
            </a:pPr>
            <a:r>
              <a:rPr lang="en-US" dirty="0"/>
              <a:t>4. Run a PCR to add unique index’s to each sample</a:t>
            </a:r>
          </a:p>
          <a:p>
            <a:pPr marL="0" indent="0">
              <a:buNone/>
            </a:pPr>
            <a:r>
              <a:rPr lang="en-US" dirty="0"/>
              <a:t>5. Send samples to be sequenced</a:t>
            </a:r>
          </a:p>
          <a:p>
            <a:pPr marL="0" indent="0">
              <a:buNone/>
            </a:pPr>
            <a:r>
              <a:rPr lang="en-US" dirty="0"/>
              <a:t>6. Receive Sequence data: Begin Analysis</a:t>
            </a:r>
          </a:p>
        </p:txBody>
      </p:sp>
    </p:spTree>
    <p:extLst>
      <p:ext uri="{BB962C8B-B14F-4D97-AF65-F5344CB8AC3E}">
        <p14:creationId xmlns:p14="http://schemas.microsoft.com/office/powerpoint/2010/main" val="28195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49A8-E641-BA48-8D98-8A54100D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75FA9-6B65-4F4E-A7FF-9AE898390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46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16S</a:t>
            </a:r>
          </a:p>
          <a:p>
            <a:pPr lvl="1"/>
            <a:r>
              <a:rPr lang="en-US" dirty="0"/>
              <a:t>Targets Bacteria and Archaea</a:t>
            </a:r>
          </a:p>
          <a:p>
            <a:r>
              <a:rPr lang="en-US" dirty="0"/>
              <a:t>18S</a:t>
            </a:r>
          </a:p>
          <a:p>
            <a:pPr lvl="1"/>
            <a:r>
              <a:rPr lang="en-US" dirty="0"/>
              <a:t>Eukaryotes</a:t>
            </a:r>
          </a:p>
          <a:p>
            <a:r>
              <a:rPr lang="en-US" dirty="0"/>
              <a:t>CO1</a:t>
            </a:r>
          </a:p>
          <a:p>
            <a:pPr lvl="1"/>
            <a:r>
              <a:rPr lang="en-US" dirty="0"/>
              <a:t>Invertebrates</a:t>
            </a:r>
          </a:p>
          <a:p>
            <a:r>
              <a:rPr lang="en-US" dirty="0"/>
              <a:t>FITS</a:t>
            </a:r>
          </a:p>
          <a:p>
            <a:pPr lvl="1"/>
            <a:r>
              <a:rPr lang="en-US" dirty="0"/>
              <a:t>Fungi</a:t>
            </a:r>
          </a:p>
          <a:p>
            <a:r>
              <a:rPr lang="en-US" dirty="0"/>
              <a:t>PITS</a:t>
            </a:r>
          </a:p>
          <a:p>
            <a:pPr lvl="1"/>
            <a:r>
              <a:rPr lang="en-US" dirty="0"/>
              <a:t>Plants</a:t>
            </a:r>
          </a:p>
        </p:txBody>
      </p:sp>
    </p:spTree>
    <p:extLst>
      <p:ext uri="{BB962C8B-B14F-4D97-AF65-F5344CB8AC3E}">
        <p14:creationId xmlns:p14="http://schemas.microsoft.com/office/powerpoint/2010/main" val="1978388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5601-1EDB-5141-9971-A839B43A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Results: Does Fire increase species richness?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5E972-5CB2-CB40-851F-E48559D2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" y="1283732"/>
            <a:ext cx="2435616" cy="48712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D1CC0-4869-1C4A-913A-94BA515A6A11}"/>
              </a:ext>
            </a:extLst>
          </p:cNvPr>
          <p:cNvSpPr txBox="1"/>
          <p:nvPr/>
        </p:nvSpPr>
        <p:spPr>
          <a:xfrm>
            <a:off x="529389" y="914400"/>
            <a:ext cx="174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585DE-9850-9641-8B84-3F64A2E9F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41" y="1325563"/>
            <a:ext cx="2435616" cy="48712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4ABFA2-E3E8-2C40-BF3C-69828BFEA143}"/>
              </a:ext>
            </a:extLst>
          </p:cNvPr>
          <p:cNvSpPr txBox="1"/>
          <p:nvPr/>
        </p:nvSpPr>
        <p:spPr>
          <a:xfrm>
            <a:off x="3023937" y="914400"/>
            <a:ext cx="21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833346-8CF6-2348-8759-6A2D0E3F0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459" y="1325562"/>
            <a:ext cx="2435616" cy="48712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AB1987-6A3B-F04D-BF0A-C9439C157BD6}"/>
              </a:ext>
            </a:extLst>
          </p:cNvPr>
          <p:cNvSpPr txBox="1"/>
          <p:nvPr/>
        </p:nvSpPr>
        <p:spPr>
          <a:xfrm>
            <a:off x="5023185" y="935315"/>
            <a:ext cx="173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07CFF7-3ED3-D845-8C7C-0DC03AD5D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6609" y="1325562"/>
            <a:ext cx="2435616" cy="48712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33E1EF-F63E-2744-A7C8-97A1549EB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2" y="1283731"/>
            <a:ext cx="2435616" cy="48712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8A29F6-882C-8C4E-BD40-B02AF8A47ACF}"/>
              </a:ext>
            </a:extLst>
          </p:cNvPr>
          <p:cNvSpPr txBox="1"/>
          <p:nvPr/>
        </p:nvSpPr>
        <p:spPr>
          <a:xfrm>
            <a:off x="9500937" y="914399"/>
            <a:ext cx="171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8EF9FF-E44C-7E4C-ACAF-C9651D616825}"/>
              </a:ext>
            </a:extLst>
          </p:cNvPr>
          <p:cNvSpPr txBox="1"/>
          <p:nvPr/>
        </p:nvSpPr>
        <p:spPr>
          <a:xfrm>
            <a:off x="7698933" y="914400"/>
            <a:ext cx="166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PITS</a:t>
            </a:r>
          </a:p>
        </p:txBody>
      </p:sp>
    </p:spTree>
    <p:extLst>
      <p:ext uri="{BB962C8B-B14F-4D97-AF65-F5344CB8AC3E}">
        <p14:creationId xmlns:p14="http://schemas.microsoft.com/office/powerpoint/2010/main" val="53667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3B0BBD-75D8-3E48-AA7F-C19280B6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317"/>
            <a:ext cx="10515600" cy="1325563"/>
          </a:xfrm>
        </p:spPr>
        <p:txBody>
          <a:bodyPr/>
          <a:lstStyle/>
          <a:p>
            <a:r>
              <a:rPr lang="en-US" dirty="0"/>
              <a:t>Does Fire increase species richness?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E75A8-E446-A14B-BA87-C88989AB9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273" y="1286486"/>
            <a:ext cx="2607281" cy="5214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45015-367D-524B-ADBC-1002DDCD2415}"/>
              </a:ext>
            </a:extLst>
          </p:cNvPr>
          <p:cNvSpPr txBox="1"/>
          <p:nvPr/>
        </p:nvSpPr>
        <p:spPr>
          <a:xfrm>
            <a:off x="2041358" y="908709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92253C-DF05-B84E-AF13-02D840A6F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311" y="1199314"/>
            <a:ext cx="4997328" cy="5301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6B46D-4974-4E4F-B981-DA9D73CFD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732" y="1284246"/>
            <a:ext cx="11303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5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C70CEC-2E4B-A44E-AAE0-C88BA374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531" y="3429000"/>
            <a:ext cx="7894469" cy="3383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F8AFA3-7258-0B4C-B49A-1F059F1E9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367" y="0"/>
            <a:ext cx="7902633" cy="3386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9330C5-A87D-2A4D-B09F-916D30527DB1}"/>
              </a:ext>
            </a:extLst>
          </p:cNvPr>
          <p:cNvSpPr txBox="1"/>
          <p:nvPr/>
        </p:nvSpPr>
        <p:spPr>
          <a:xfrm>
            <a:off x="3474009" y="1324089"/>
            <a:ext cx="200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11117-F91A-D44E-A56A-AC0369CA1FFD}"/>
              </a:ext>
            </a:extLst>
          </p:cNvPr>
          <p:cNvSpPr txBox="1"/>
          <p:nvPr/>
        </p:nvSpPr>
        <p:spPr>
          <a:xfrm>
            <a:off x="3433562" y="4710932"/>
            <a:ext cx="172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A1DA34-2AB3-5743-8EEE-FD1A3038D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0"/>
            <a:ext cx="3621505" cy="4896686"/>
          </a:xfrm>
        </p:spPr>
        <p:txBody>
          <a:bodyPr>
            <a:normAutofit/>
          </a:bodyPr>
          <a:lstStyle/>
          <a:p>
            <a:r>
              <a:rPr lang="en-US" dirty="0"/>
              <a:t>Does Fire change community composition?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B1870-A3AD-C04A-8385-904E97D4ED70}"/>
              </a:ext>
            </a:extLst>
          </p:cNvPr>
          <p:cNvSpPr txBox="1"/>
          <p:nvPr/>
        </p:nvSpPr>
        <p:spPr>
          <a:xfrm>
            <a:off x="3107867" y="1509349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0D3A7-2D22-C44C-A4FC-8E52E7C9C68B}"/>
              </a:ext>
            </a:extLst>
          </p:cNvPr>
          <p:cNvSpPr txBox="1"/>
          <p:nvPr/>
        </p:nvSpPr>
        <p:spPr>
          <a:xfrm>
            <a:off x="3137909" y="4938349"/>
            <a:ext cx="138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D19C60-5017-7C42-A330-1F2CE2DA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0"/>
            <a:ext cx="3621505" cy="4896686"/>
          </a:xfrm>
        </p:spPr>
        <p:txBody>
          <a:bodyPr>
            <a:normAutofit/>
          </a:bodyPr>
          <a:lstStyle/>
          <a:p>
            <a:r>
              <a:rPr lang="en-US" dirty="0"/>
              <a:t>Does Fire change community composition?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D88AFB-8D76-314E-9827-7FDF3D84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96" y="3388030"/>
            <a:ext cx="7905404" cy="33880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4887E6-6B42-C14A-B7C5-08562A61E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596" y="0"/>
            <a:ext cx="7905403" cy="33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7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9236</TotalTime>
  <Words>709</Words>
  <Application>Microsoft Macintosh PowerPoint</Application>
  <PresentationFormat>Widescreen</PresentationFormat>
  <Paragraphs>137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Metagenomic Analysis of eDNA Samples from the Klamath Mountains</vt:lpstr>
      <vt:lpstr>Introduction</vt:lpstr>
      <vt:lpstr>Research Questions</vt:lpstr>
      <vt:lpstr>Methods: Lab work</vt:lpstr>
      <vt:lpstr>Primer overview</vt:lpstr>
      <vt:lpstr>Results: Does Fire increase species richness?</vt:lpstr>
      <vt:lpstr>Does Fire increase species richness?</vt:lpstr>
      <vt:lpstr>Does Fire change community composition? </vt:lpstr>
      <vt:lpstr>Does Fire change community composition? </vt:lpstr>
      <vt:lpstr>PowerPoint Presentation</vt:lpstr>
      <vt:lpstr>Does Fire change community composition? </vt:lpstr>
      <vt:lpstr>Does Fire change community composition? </vt:lpstr>
      <vt:lpstr>PowerPoint Presentation</vt:lpstr>
      <vt:lpstr>PowerPoint Presentation</vt:lpstr>
      <vt:lpstr>Are there specific taxonomic groups affected by fire? </vt:lpstr>
      <vt:lpstr>PowerPoint Presentation</vt:lpstr>
      <vt:lpstr>PowerPoint Presentation</vt:lpstr>
      <vt:lpstr>Are these taxa relevant in our network?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Beraut</dc:creator>
  <cp:lastModifiedBy>Eric Beraut</cp:lastModifiedBy>
  <cp:revision>79</cp:revision>
  <dcterms:created xsi:type="dcterms:W3CDTF">2019-03-12T20:53:36Z</dcterms:created>
  <dcterms:modified xsi:type="dcterms:W3CDTF">2019-03-19T07:15:01Z</dcterms:modified>
</cp:coreProperties>
</file>